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296" r:id="rId4"/>
    <p:sldId id="260" r:id="rId5"/>
    <p:sldId id="271" r:id="rId6"/>
    <p:sldId id="279" r:id="rId7"/>
    <p:sldId id="280" r:id="rId8"/>
    <p:sldId id="289" r:id="rId9"/>
    <p:sldId id="299" r:id="rId10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, Wing Chi [SAO]" initials="TWC[" lastIdx="4" clrIdx="0">
    <p:extLst>
      <p:ext uri="{19B8F6BF-5375-455C-9EA6-DF929625EA0E}">
        <p15:presenceInfo xmlns:p15="http://schemas.microsoft.com/office/powerpoint/2012/main" userId="S-1-5-21-362188173-1902112676-2242252349-11041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D3E0"/>
    <a:srgbClr val="EDEAF0"/>
    <a:srgbClr val="642FB3"/>
    <a:srgbClr val="8064A2"/>
    <a:srgbClr val="DEE7D1"/>
    <a:srgbClr val="E7F5E8"/>
    <a:srgbClr val="DCF0DE"/>
    <a:srgbClr val="D6EEED"/>
    <a:srgbClr val="D7EDE6"/>
    <a:srgbClr val="3E1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75191" autoAdjust="0"/>
  </p:normalViewPr>
  <p:slideViewPr>
    <p:cSldViewPr>
      <p:cViewPr varScale="1">
        <p:scale>
          <a:sx n="65" d="100"/>
          <a:sy n="65" d="100"/>
        </p:scale>
        <p:origin x="184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80ACE3-EA9B-4A8A-81DA-4DB1F002F831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BFA641-B208-409B-9D50-20E5743C4ED9}">
      <dgm:prSet custT="1"/>
      <dgm:spPr/>
      <dgm:t>
        <a:bodyPr/>
        <a:lstStyle/>
        <a:p>
          <a:pPr rtl="0"/>
          <a:r>
            <a:rPr kumimoji="1" lang="en-US" sz="1800"/>
            <a:t>Annual survey to understand the employment situation of EdUHK’s full-time graduates</a:t>
          </a:r>
          <a:endParaRPr lang="en-US" sz="1800" dirty="0"/>
        </a:p>
      </dgm:t>
    </dgm:pt>
    <dgm:pt modelId="{F4A740DC-2B28-430A-83F4-27C30F262EA8}" type="parTrans" cxnId="{92246366-3282-4BF6-A9BF-C16F10BBCC47}">
      <dgm:prSet/>
      <dgm:spPr/>
      <dgm:t>
        <a:bodyPr/>
        <a:lstStyle/>
        <a:p>
          <a:endParaRPr lang="en-US" sz="1800"/>
        </a:p>
      </dgm:t>
    </dgm:pt>
    <dgm:pt modelId="{F84B5D3A-2D79-4DE1-834E-32B5B9D2B2C4}" type="sibTrans" cxnId="{92246366-3282-4BF6-A9BF-C16F10BBCC47}">
      <dgm:prSet/>
      <dgm:spPr/>
      <dgm:t>
        <a:bodyPr/>
        <a:lstStyle/>
        <a:p>
          <a:endParaRPr lang="en-US" sz="1800"/>
        </a:p>
      </dgm:t>
    </dgm:pt>
    <dgm:pt modelId="{8CDC02E5-63FA-4A35-8E25-C30B8DE561B6}">
      <dgm:prSet custT="1"/>
      <dgm:spPr/>
      <dgm:t>
        <a:bodyPr/>
        <a:lstStyle/>
        <a:p>
          <a:pPr rtl="0"/>
          <a:r>
            <a:rPr kumimoji="1" lang="en-US" sz="1800"/>
            <a:t>Data collection from Oct to Dec 2022</a:t>
          </a:r>
          <a:endParaRPr lang="en-US" sz="1800" dirty="0"/>
        </a:p>
      </dgm:t>
    </dgm:pt>
    <dgm:pt modelId="{D719B92C-A736-445B-B557-A29A7DCCF040}" type="parTrans" cxnId="{A43480A7-2397-4974-855D-55ECF1CDD681}">
      <dgm:prSet/>
      <dgm:spPr/>
      <dgm:t>
        <a:bodyPr/>
        <a:lstStyle/>
        <a:p>
          <a:endParaRPr lang="en-US" sz="1800"/>
        </a:p>
      </dgm:t>
    </dgm:pt>
    <dgm:pt modelId="{873B6CE1-E93A-4284-8B1E-FA893C0B2079}" type="sibTrans" cxnId="{A43480A7-2397-4974-855D-55ECF1CDD681}">
      <dgm:prSet/>
      <dgm:spPr/>
      <dgm:t>
        <a:bodyPr/>
        <a:lstStyle/>
        <a:p>
          <a:endParaRPr lang="en-US" sz="1800"/>
        </a:p>
      </dgm:t>
    </dgm:pt>
    <dgm:pt modelId="{D564B9D3-AC0B-43DB-9EF9-3573DBFEFF14}">
      <dgm:prSet custT="1"/>
      <dgm:spPr/>
      <dgm:t>
        <a:bodyPr/>
        <a:lstStyle/>
        <a:p>
          <a:pPr rtl="0"/>
          <a:r>
            <a:rPr kumimoji="1" lang="en-US" sz="1800"/>
            <a:t>Online questionnaires sent to all full-time graduates</a:t>
          </a:r>
          <a:endParaRPr lang="en-US" sz="1800" dirty="0"/>
        </a:p>
      </dgm:t>
    </dgm:pt>
    <dgm:pt modelId="{9B23DADE-E0A4-4504-B462-64DE10D51689}" type="parTrans" cxnId="{7A7BBF34-14FB-4178-89D2-F130850ECEC5}">
      <dgm:prSet/>
      <dgm:spPr/>
      <dgm:t>
        <a:bodyPr/>
        <a:lstStyle/>
        <a:p>
          <a:endParaRPr lang="en-US" sz="1800"/>
        </a:p>
      </dgm:t>
    </dgm:pt>
    <dgm:pt modelId="{84EBB2C1-CAA2-4444-8B92-A3D50E0B0ABD}" type="sibTrans" cxnId="{7A7BBF34-14FB-4178-89D2-F130850ECEC5}">
      <dgm:prSet/>
      <dgm:spPr/>
      <dgm:t>
        <a:bodyPr/>
        <a:lstStyle/>
        <a:p>
          <a:endParaRPr lang="en-US" sz="1800"/>
        </a:p>
      </dgm:t>
    </dgm:pt>
    <dgm:pt modelId="{9A11E39C-FD51-4779-A4E1-6A80D9885B7C}">
      <dgm:prSet custT="1"/>
      <dgm:spPr/>
      <dgm:t>
        <a:bodyPr/>
        <a:lstStyle/>
        <a:p>
          <a:pPr rtl="0"/>
          <a:r>
            <a:rPr kumimoji="1" lang="en-US" sz="1800"/>
            <a:t>Phone calls to the non-respondents </a:t>
          </a:r>
          <a:br>
            <a:rPr kumimoji="1" lang="en-US" sz="1800"/>
          </a:br>
          <a:r>
            <a:rPr kumimoji="1" lang="en-US" sz="1800"/>
            <a:t>from Oct to Dec 2022</a:t>
          </a:r>
          <a:endParaRPr lang="en-US" sz="1800" dirty="0"/>
        </a:p>
      </dgm:t>
    </dgm:pt>
    <dgm:pt modelId="{5C9E923D-96BD-4CF5-9C67-1286D5A1F885}" type="parTrans" cxnId="{59B886CC-3D8E-4C27-9B18-EE5ED71072E9}">
      <dgm:prSet/>
      <dgm:spPr/>
      <dgm:t>
        <a:bodyPr/>
        <a:lstStyle/>
        <a:p>
          <a:endParaRPr lang="en-US" sz="1800"/>
        </a:p>
      </dgm:t>
    </dgm:pt>
    <dgm:pt modelId="{11E58930-B9AC-46ED-9437-CFEF5B0138B9}" type="sibTrans" cxnId="{59B886CC-3D8E-4C27-9B18-EE5ED71072E9}">
      <dgm:prSet/>
      <dgm:spPr/>
      <dgm:t>
        <a:bodyPr/>
        <a:lstStyle/>
        <a:p>
          <a:endParaRPr lang="en-US" sz="1800"/>
        </a:p>
      </dgm:t>
    </dgm:pt>
    <dgm:pt modelId="{DFFF6D5F-F6ED-4F43-AA30-F998B5FE7F77}" type="pres">
      <dgm:prSet presAssocID="{0980ACE3-EA9B-4A8A-81DA-4DB1F002F831}" presName="linearFlow" presStyleCnt="0">
        <dgm:presLayoutVars>
          <dgm:dir/>
          <dgm:resizeHandles val="exact"/>
        </dgm:presLayoutVars>
      </dgm:prSet>
      <dgm:spPr/>
    </dgm:pt>
    <dgm:pt modelId="{B5557695-9D0B-4E49-96AA-6231547F51EF}" type="pres">
      <dgm:prSet presAssocID="{ABBFA641-B208-409B-9D50-20E5743C4ED9}" presName="composite" presStyleCnt="0"/>
      <dgm:spPr/>
    </dgm:pt>
    <dgm:pt modelId="{EABEBD00-B588-4A78-B1E5-FC65FDAFFB29}" type="pres">
      <dgm:prSet presAssocID="{ABBFA641-B208-409B-9D50-20E5743C4ED9}" presName="imgShp" presStyleLbl="fgImgPlace1" presStyleIdx="0" presStyleCnt="4" custLinFactNeighborX="-99707" custLinFactNeighborY="2818"/>
      <dgm:spPr>
        <a:blipFill>
          <a:blip xmlns:r="http://schemas.openxmlformats.org/officeDocument/2006/relationships" r:embed="rId1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1409261-CC8A-4A8C-899B-782EF31574CC}" type="pres">
      <dgm:prSet presAssocID="{ABBFA641-B208-409B-9D50-20E5743C4ED9}" presName="txShp" presStyleLbl="node1" presStyleIdx="0" presStyleCnt="4" custScaleX="123052">
        <dgm:presLayoutVars>
          <dgm:bulletEnabled val="1"/>
        </dgm:presLayoutVars>
      </dgm:prSet>
      <dgm:spPr/>
    </dgm:pt>
    <dgm:pt modelId="{A4B7B87D-1458-4555-A151-036059DF77CF}" type="pres">
      <dgm:prSet presAssocID="{F84B5D3A-2D79-4DE1-834E-32B5B9D2B2C4}" presName="spacing" presStyleCnt="0"/>
      <dgm:spPr/>
    </dgm:pt>
    <dgm:pt modelId="{2EF5114B-480F-4A60-9030-7090FAC4E0F2}" type="pres">
      <dgm:prSet presAssocID="{8CDC02E5-63FA-4A35-8E25-C30B8DE561B6}" presName="composite" presStyleCnt="0"/>
      <dgm:spPr/>
    </dgm:pt>
    <dgm:pt modelId="{EE39CB0F-FD2D-4297-A41F-529CCD2B43FF}" type="pres">
      <dgm:prSet presAssocID="{8CDC02E5-63FA-4A35-8E25-C30B8DE561B6}" presName="imgShp" presStyleLbl="fgImgPlace1" presStyleIdx="1" presStyleCnt="4" custLinFactNeighborX="-99707" custLinFactNeighborY="2818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D2C0C21-D9B7-4238-A4CF-9139DE8D9CD4}" type="pres">
      <dgm:prSet presAssocID="{8CDC02E5-63FA-4A35-8E25-C30B8DE561B6}" presName="txShp" presStyleLbl="node1" presStyleIdx="1" presStyleCnt="4" custScaleX="123052">
        <dgm:presLayoutVars>
          <dgm:bulletEnabled val="1"/>
        </dgm:presLayoutVars>
      </dgm:prSet>
      <dgm:spPr/>
    </dgm:pt>
    <dgm:pt modelId="{5D915340-17CF-4AFB-80EA-76B36415F5BA}" type="pres">
      <dgm:prSet presAssocID="{873B6CE1-E93A-4284-8B1E-FA893C0B2079}" presName="spacing" presStyleCnt="0"/>
      <dgm:spPr/>
    </dgm:pt>
    <dgm:pt modelId="{29D69570-47FE-4D87-801C-5A167AFA2BFB}" type="pres">
      <dgm:prSet presAssocID="{D564B9D3-AC0B-43DB-9EF9-3573DBFEFF14}" presName="composite" presStyleCnt="0"/>
      <dgm:spPr/>
    </dgm:pt>
    <dgm:pt modelId="{67533B0B-EACD-4E56-B615-F6A437010DBD}" type="pres">
      <dgm:prSet presAssocID="{D564B9D3-AC0B-43DB-9EF9-3573DBFEFF14}" presName="imgShp" presStyleLbl="fgImgPlace1" presStyleIdx="2" presStyleCnt="4" custLinFactNeighborX="-99707" custLinFactNeighborY="281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1774B6B-425E-4E0F-90D6-3459759F6125}" type="pres">
      <dgm:prSet presAssocID="{D564B9D3-AC0B-43DB-9EF9-3573DBFEFF14}" presName="txShp" presStyleLbl="node1" presStyleIdx="2" presStyleCnt="4" custScaleX="123052">
        <dgm:presLayoutVars>
          <dgm:bulletEnabled val="1"/>
        </dgm:presLayoutVars>
      </dgm:prSet>
      <dgm:spPr/>
    </dgm:pt>
    <dgm:pt modelId="{A1D1D82A-F870-465B-AD61-0AFDEABA0B8A}" type="pres">
      <dgm:prSet presAssocID="{84EBB2C1-CAA2-4444-8B92-A3D50E0B0ABD}" presName="spacing" presStyleCnt="0"/>
      <dgm:spPr/>
    </dgm:pt>
    <dgm:pt modelId="{2B1A73DF-61E1-4BBC-A3A3-A4FF4BD65B50}" type="pres">
      <dgm:prSet presAssocID="{9A11E39C-FD51-4779-A4E1-6A80D9885B7C}" presName="composite" presStyleCnt="0"/>
      <dgm:spPr/>
    </dgm:pt>
    <dgm:pt modelId="{B41264E7-0C24-4A8F-B1FE-0307422073A7}" type="pres">
      <dgm:prSet presAssocID="{9A11E39C-FD51-4779-A4E1-6A80D9885B7C}" presName="imgShp" presStyleLbl="fgImgPlace1" presStyleIdx="3" presStyleCnt="4" custLinFactNeighborX="-99707" custLinFactNeighborY="281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4886AD6E-BAE2-4AE8-B847-94F7D0186080}" type="pres">
      <dgm:prSet presAssocID="{9A11E39C-FD51-4779-A4E1-6A80D9885B7C}" presName="txShp" presStyleLbl="node1" presStyleIdx="3" presStyleCnt="4" custScaleX="123052">
        <dgm:presLayoutVars>
          <dgm:bulletEnabled val="1"/>
        </dgm:presLayoutVars>
      </dgm:prSet>
      <dgm:spPr/>
    </dgm:pt>
  </dgm:ptLst>
  <dgm:cxnLst>
    <dgm:cxn modelId="{A62E5616-A197-48EA-A234-F8D51E2D7245}" type="presOf" srcId="{0980ACE3-EA9B-4A8A-81DA-4DB1F002F831}" destId="{DFFF6D5F-F6ED-4F43-AA30-F998B5FE7F77}" srcOrd="0" destOrd="0" presId="urn:microsoft.com/office/officeart/2005/8/layout/vList3"/>
    <dgm:cxn modelId="{7A7BBF34-14FB-4178-89D2-F130850ECEC5}" srcId="{0980ACE3-EA9B-4A8A-81DA-4DB1F002F831}" destId="{D564B9D3-AC0B-43DB-9EF9-3573DBFEFF14}" srcOrd="2" destOrd="0" parTransId="{9B23DADE-E0A4-4504-B462-64DE10D51689}" sibTransId="{84EBB2C1-CAA2-4444-8B92-A3D50E0B0ABD}"/>
    <dgm:cxn modelId="{92246366-3282-4BF6-A9BF-C16F10BBCC47}" srcId="{0980ACE3-EA9B-4A8A-81DA-4DB1F002F831}" destId="{ABBFA641-B208-409B-9D50-20E5743C4ED9}" srcOrd="0" destOrd="0" parTransId="{F4A740DC-2B28-430A-83F4-27C30F262EA8}" sibTransId="{F84B5D3A-2D79-4DE1-834E-32B5B9D2B2C4}"/>
    <dgm:cxn modelId="{6239B06C-0203-4D15-8DA3-DAFBC2A8E83C}" type="presOf" srcId="{ABBFA641-B208-409B-9D50-20E5743C4ED9}" destId="{71409261-CC8A-4A8C-899B-782EF31574CC}" srcOrd="0" destOrd="0" presId="urn:microsoft.com/office/officeart/2005/8/layout/vList3"/>
    <dgm:cxn modelId="{C8EF0A54-437B-45CD-B127-29E28C140F54}" type="presOf" srcId="{9A11E39C-FD51-4779-A4E1-6A80D9885B7C}" destId="{4886AD6E-BAE2-4AE8-B847-94F7D0186080}" srcOrd="0" destOrd="0" presId="urn:microsoft.com/office/officeart/2005/8/layout/vList3"/>
    <dgm:cxn modelId="{ECC9229C-1D6E-4778-A8FA-8EB62CDF2E45}" type="presOf" srcId="{8CDC02E5-63FA-4A35-8E25-C30B8DE561B6}" destId="{4D2C0C21-D9B7-4238-A4CF-9139DE8D9CD4}" srcOrd="0" destOrd="0" presId="urn:microsoft.com/office/officeart/2005/8/layout/vList3"/>
    <dgm:cxn modelId="{742B32A5-EE78-41C1-B65A-1459C0C64049}" type="presOf" srcId="{D564B9D3-AC0B-43DB-9EF9-3573DBFEFF14}" destId="{A1774B6B-425E-4E0F-90D6-3459759F6125}" srcOrd="0" destOrd="0" presId="urn:microsoft.com/office/officeart/2005/8/layout/vList3"/>
    <dgm:cxn modelId="{A43480A7-2397-4974-855D-55ECF1CDD681}" srcId="{0980ACE3-EA9B-4A8A-81DA-4DB1F002F831}" destId="{8CDC02E5-63FA-4A35-8E25-C30B8DE561B6}" srcOrd="1" destOrd="0" parTransId="{D719B92C-A736-445B-B557-A29A7DCCF040}" sibTransId="{873B6CE1-E93A-4284-8B1E-FA893C0B2079}"/>
    <dgm:cxn modelId="{59B886CC-3D8E-4C27-9B18-EE5ED71072E9}" srcId="{0980ACE3-EA9B-4A8A-81DA-4DB1F002F831}" destId="{9A11E39C-FD51-4779-A4E1-6A80D9885B7C}" srcOrd="3" destOrd="0" parTransId="{5C9E923D-96BD-4CF5-9C67-1286D5A1F885}" sibTransId="{11E58930-B9AC-46ED-9437-CFEF5B0138B9}"/>
    <dgm:cxn modelId="{F2A9DFA6-94B4-4392-8640-ABA0B94EFC11}" type="presParOf" srcId="{DFFF6D5F-F6ED-4F43-AA30-F998B5FE7F77}" destId="{B5557695-9D0B-4E49-96AA-6231547F51EF}" srcOrd="0" destOrd="0" presId="urn:microsoft.com/office/officeart/2005/8/layout/vList3"/>
    <dgm:cxn modelId="{66FF1922-72E8-4EBB-874B-5DB826E58A04}" type="presParOf" srcId="{B5557695-9D0B-4E49-96AA-6231547F51EF}" destId="{EABEBD00-B588-4A78-B1E5-FC65FDAFFB29}" srcOrd="0" destOrd="0" presId="urn:microsoft.com/office/officeart/2005/8/layout/vList3"/>
    <dgm:cxn modelId="{24E932D9-1A62-44B4-8D69-38DBB9EF52B6}" type="presParOf" srcId="{B5557695-9D0B-4E49-96AA-6231547F51EF}" destId="{71409261-CC8A-4A8C-899B-782EF31574CC}" srcOrd="1" destOrd="0" presId="urn:microsoft.com/office/officeart/2005/8/layout/vList3"/>
    <dgm:cxn modelId="{D589CFFB-9E78-49EC-8894-A866F00AEE27}" type="presParOf" srcId="{DFFF6D5F-F6ED-4F43-AA30-F998B5FE7F77}" destId="{A4B7B87D-1458-4555-A151-036059DF77CF}" srcOrd="1" destOrd="0" presId="urn:microsoft.com/office/officeart/2005/8/layout/vList3"/>
    <dgm:cxn modelId="{43BA4AB1-86BE-4022-B73C-AD916A75955A}" type="presParOf" srcId="{DFFF6D5F-F6ED-4F43-AA30-F998B5FE7F77}" destId="{2EF5114B-480F-4A60-9030-7090FAC4E0F2}" srcOrd="2" destOrd="0" presId="urn:microsoft.com/office/officeart/2005/8/layout/vList3"/>
    <dgm:cxn modelId="{5A698622-3DFA-4C08-A747-1DF2E4A7B68E}" type="presParOf" srcId="{2EF5114B-480F-4A60-9030-7090FAC4E0F2}" destId="{EE39CB0F-FD2D-4297-A41F-529CCD2B43FF}" srcOrd="0" destOrd="0" presId="urn:microsoft.com/office/officeart/2005/8/layout/vList3"/>
    <dgm:cxn modelId="{3F198A85-99C2-4A3E-99C4-917E65406624}" type="presParOf" srcId="{2EF5114B-480F-4A60-9030-7090FAC4E0F2}" destId="{4D2C0C21-D9B7-4238-A4CF-9139DE8D9CD4}" srcOrd="1" destOrd="0" presId="urn:microsoft.com/office/officeart/2005/8/layout/vList3"/>
    <dgm:cxn modelId="{9777565A-AE07-4CC4-BAD4-44510AA3E804}" type="presParOf" srcId="{DFFF6D5F-F6ED-4F43-AA30-F998B5FE7F77}" destId="{5D915340-17CF-4AFB-80EA-76B36415F5BA}" srcOrd="3" destOrd="0" presId="urn:microsoft.com/office/officeart/2005/8/layout/vList3"/>
    <dgm:cxn modelId="{238B2C2F-0354-4F82-9DB2-48B20193F451}" type="presParOf" srcId="{DFFF6D5F-F6ED-4F43-AA30-F998B5FE7F77}" destId="{29D69570-47FE-4D87-801C-5A167AFA2BFB}" srcOrd="4" destOrd="0" presId="urn:microsoft.com/office/officeart/2005/8/layout/vList3"/>
    <dgm:cxn modelId="{66ACD3C1-1A3F-4CF4-A5C3-795C8F13543B}" type="presParOf" srcId="{29D69570-47FE-4D87-801C-5A167AFA2BFB}" destId="{67533B0B-EACD-4E56-B615-F6A437010DBD}" srcOrd="0" destOrd="0" presId="urn:microsoft.com/office/officeart/2005/8/layout/vList3"/>
    <dgm:cxn modelId="{3D577A46-31FE-44D0-A04D-CE4AFAB0837A}" type="presParOf" srcId="{29D69570-47FE-4D87-801C-5A167AFA2BFB}" destId="{A1774B6B-425E-4E0F-90D6-3459759F6125}" srcOrd="1" destOrd="0" presId="urn:microsoft.com/office/officeart/2005/8/layout/vList3"/>
    <dgm:cxn modelId="{23D77FEA-3482-46DC-998B-C280D23A59A4}" type="presParOf" srcId="{DFFF6D5F-F6ED-4F43-AA30-F998B5FE7F77}" destId="{A1D1D82A-F870-465B-AD61-0AFDEABA0B8A}" srcOrd="5" destOrd="0" presId="urn:microsoft.com/office/officeart/2005/8/layout/vList3"/>
    <dgm:cxn modelId="{003933E0-0AEA-4F6E-96E8-BBFB4B066D77}" type="presParOf" srcId="{DFFF6D5F-F6ED-4F43-AA30-F998B5FE7F77}" destId="{2B1A73DF-61E1-4BBC-A3A3-A4FF4BD65B50}" srcOrd="6" destOrd="0" presId="urn:microsoft.com/office/officeart/2005/8/layout/vList3"/>
    <dgm:cxn modelId="{48ABB295-2DFB-4166-9480-FAED704BF021}" type="presParOf" srcId="{2B1A73DF-61E1-4BBC-A3A3-A4FF4BD65B50}" destId="{B41264E7-0C24-4A8F-B1FE-0307422073A7}" srcOrd="0" destOrd="0" presId="urn:microsoft.com/office/officeart/2005/8/layout/vList3"/>
    <dgm:cxn modelId="{968F8E8E-412B-4962-A8B4-D893803F8A1B}" type="presParOf" srcId="{2B1A73DF-61E1-4BBC-A3A3-A4FF4BD65B50}" destId="{4886AD6E-BAE2-4AE8-B847-94F7D018608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09261-CC8A-4A8C-899B-782EF31574CC}">
      <dsp:nvSpPr>
        <dsp:cNvPr id="0" name=""/>
        <dsp:cNvSpPr/>
      </dsp:nvSpPr>
      <dsp:spPr>
        <a:xfrm rot="10800000">
          <a:off x="755563" y="2037"/>
          <a:ext cx="6805288" cy="92367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Annual survey to understand the employment situation of EdUHK’s full-time graduates</a:t>
          </a:r>
          <a:endParaRPr lang="en-US" sz="1800" kern="1200" dirty="0"/>
        </a:p>
      </dsp:txBody>
      <dsp:txXfrm rot="10800000">
        <a:off x="986482" y="2037"/>
        <a:ext cx="6574369" cy="923678"/>
      </dsp:txXfrm>
    </dsp:sp>
    <dsp:sp modelId="{EABEBD00-B588-4A78-B1E5-FC65FDAFFB29}">
      <dsp:nvSpPr>
        <dsp:cNvPr id="0" name=""/>
        <dsp:cNvSpPr/>
      </dsp:nvSpPr>
      <dsp:spPr>
        <a:xfrm>
          <a:off x="10188" y="28066"/>
          <a:ext cx="923678" cy="923678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tx1">
                <a:lumMod val="65000"/>
                <a:lumOff val="3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2C0C21-D9B7-4238-A4CF-9139DE8D9CD4}">
      <dsp:nvSpPr>
        <dsp:cNvPr id="0" name=""/>
        <dsp:cNvSpPr/>
      </dsp:nvSpPr>
      <dsp:spPr>
        <a:xfrm rot="10800000">
          <a:off x="755563" y="1201440"/>
          <a:ext cx="6805288" cy="923678"/>
        </a:xfrm>
        <a:prstGeom prst="homePlate">
          <a:avLst/>
        </a:prstGeom>
        <a:solidFill>
          <a:schemeClr val="accent2">
            <a:hueOff val="-482067"/>
            <a:satOff val="-3308"/>
            <a:lumOff val="169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Data collection from Oct to Dec 2022</a:t>
          </a:r>
          <a:endParaRPr lang="en-US" sz="1800" kern="1200" dirty="0"/>
        </a:p>
      </dsp:txBody>
      <dsp:txXfrm rot="10800000">
        <a:off x="986482" y="1201440"/>
        <a:ext cx="6574369" cy="923678"/>
      </dsp:txXfrm>
    </dsp:sp>
    <dsp:sp modelId="{EE39CB0F-FD2D-4297-A41F-529CCD2B43FF}">
      <dsp:nvSpPr>
        <dsp:cNvPr id="0" name=""/>
        <dsp:cNvSpPr/>
      </dsp:nvSpPr>
      <dsp:spPr>
        <a:xfrm>
          <a:off x="10188" y="1227469"/>
          <a:ext cx="923678" cy="92367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74B6B-425E-4E0F-90D6-3459759F6125}">
      <dsp:nvSpPr>
        <dsp:cNvPr id="0" name=""/>
        <dsp:cNvSpPr/>
      </dsp:nvSpPr>
      <dsp:spPr>
        <a:xfrm rot="10800000">
          <a:off x="755563" y="2400843"/>
          <a:ext cx="6805288" cy="923678"/>
        </a:xfrm>
        <a:prstGeom prst="homePlate">
          <a:avLst/>
        </a:prstGeom>
        <a:solidFill>
          <a:schemeClr val="accent2">
            <a:hueOff val="-964133"/>
            <a:satOff val="-6616"/>
            <a:lumOff val="339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Online questionnaires sent to all full-time graduates</a:t>
          </a:r>
          <a:endParaRPr lang="en-US" sz="1800" kern="1200" dirty="0"/>
        </a:p>
      </dsp:txBody>
      <dsp:txXfrm rot="10800000">
        <a:off x="986482" y="2400843"/>
        <a:ext cx="6574369" cy="923678"/>
      </dsp:txXfrm>
    </dsp:sp>
    <dsp:sp modelId="{67533B0B-EACD-4E56-B615-F6A437010DBD}">
      <dsp:nvSpPr>
        <dsp:cNvPr id="0" name=""/>
        <dsp:cNvSpPr/>
      </dsp:nvSpPr>
      <dsp:spPr>
        <a:xfrm>
          <a:off x="10188" y="2426873"/>
          <a:ext cx="923678" cy="92367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86AD6E-BAE2-4AE8-B847-94F7D0186080}">
      <dsp:nvSpPr>
        <dsp:cNvPr id="0" name=""/>
        <dsp:cNvSpPr/>
      </dsp:nvSpPr>
      <dsp:spPr>
        <a:xfrm rot="10800000">
          <a:off x="755563" y="3600247"/>
          <a:ext cx="6805288" cy="923678"/>
        </a:xfrm>
        <a:prstGeom prst="homePlate">
          <a:avLst/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317" tIns="68580" rIns="128016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Phone calls to the non-respondents </a:t>
          </a:r>
          <a:br>
            <a:rPr kumimoji="1" lang="en-US" sz="1800" kern="1200"/>
          </a:br>
          <a:r>
            <a:rPr kumimoji="1" lang="en-US" sz="1800" kern="1200"/>
            <a:t>from Oct to Dec 2022</a:t>
          </a:r>
          <a:endParaRPr lang="en-US" sz="1800" kern="1200" dirty="0"/>
        </a:p>
      </dsp:txBody>
      <dsp:txXfrm rot="10800000">
        <a:off x="986482" y="3600247"/>
        <a:ext cx="6574369" cy="923678"/>
      </dsp:txXfrm>
    </dsp:sp>
    <dsp:sp modelId="{B41264E7-0C24-4A8F-B1FE-0307422073A7}">
      <dsp:nvSpPr>
        <dsp:cNvPr id="0" name=""/>
        <dsp:cNvSpPr/>
      </dsp:nvSpPr>
      <dsp:spPr>
        <a:xfrm>
          <a:off x="10188" y="3602284"/>
          <a:ext cx="923678" cy="923678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202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703" y="0"/>
            <a:ext cx="2972202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99DC1B-45C6-47FE-A4CF-B9A29E790D3F}" type="datetimeFigureOut">
              <a:rPr lang="zh-TW" altLang="en-US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010"/>
            <a:ext cx="2972202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703" y="9428010"/>
            <a:ext cx="2972202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B9C43E8-9653-40DB-B173-9CF0E76C39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7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202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03" y="0"/>
            <a:ext cx="2972202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2FE6540-0BFD-4D61-BD8B-D3B2834B4F7B}" type="datetimeFigureOut">
              <a:rPr lang="zh-TW" altLang="en-US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374" y="4717452"/>
            <a:ext cx="5489252" cy="4464689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  <a:endParaRPr lang="zh-TW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72202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03" y="9428010"/>
            <a:ext cx="2972202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9D3F48F-6B15-4445-AF70-BDD7FC84F1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464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2D83A52-F38B-4E28-B658-98596621A34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D3F48F-6B15-4445-AF70-BDD7FC84F197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3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D3F48F-6B15-4445-AF70-BDD7FC84F197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171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878831D-E397-43A2-88A5-AC2A25095BE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zh-TW" alt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AE46AFE-BD32-4BA2-98D8-06B87431B1AF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US" altLang="zh-TW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3C9A321-30CE-4855-AD68-6471797AE50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9895D8A-7618-4243-ADD8-10ADBAEFA2DB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2CAEBC9A-8544-42F1-BAC9-CAC3C05FEF6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zh-TW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2D83A52-F38B-4E28-B658-98596621A34C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103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DAB08-869C-4368-B0CE-45B77CA1948B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6902C7D0-ED83-4859-A930-1029AD11704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75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746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63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759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15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0508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026169-C97C-44AB-BC51-502545A0FFCE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072BC-C8C7-404C-8EA2-4C59D2A0CC9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3542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A6EB4-E5EA-4A54-8A74-84A21DD06D16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5B88B-1DC1-47FF-9BB6-6686EA3C3E3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69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F25EDE-FA72-4327-9E4E-E41A36ADEEA9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FC035-6456-45A7-A5D2-D03022545EC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86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27A8CE-244B-4570-A5A3-AC89D9AC0EF5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E012901E-A9F2-49D1-813D-C7DB9B0B991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4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70621B-A3B5-4EE3-A94D-8A4FD43E057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3A5B79B-3DBA-4E19-94C3-E0ABF14AB447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78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2C46B-55D5-4E7A-B956-6F7889CFC1C0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D5028B9-4353-48D5-84A6-177A971CF3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83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052D68-4A06-419C-BB96-1EABF4A0964D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19B6-9A81-4C84-98BC-84F2414A8718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19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15C605-379D-4A70-87BA-178CEC070B02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E5CF1-944E-4C9A-B898-F7A8EBD46E6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04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4C7A45-0F8F-4230-BBA0-7492A4FBF3CD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8B71F-32B2-4DB6-B767-13759E5EE41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7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E30272-FC60-4099-9605-813C9B7B4068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2F18681-AECC-4A79-AF2F-DFD59A60B6A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373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rgbClr val="E7F5E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BEC009-52E4-4FDF-A664-2BD5DB05E40C}" type="datetimeFigureOut">
              <a:rPr lang="zh-TW" altLang="en-US" smtClean="0"/>
              <a:pPr>
                <a:defRPr/>
              </a:pPr>
              <a:t>2023/6/27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489C5FF3-E16E-445F-AD98-66FCC393147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35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88" r:id="rId12"/>
    <p:sldLayoutId id="2147483989" r:id="rId13"/>
    <p:sldLayoutId id="2147483990" r:id="rId14"/>
    <p:sldLayoutId id="2147483991" r:id="rId15"/>
    <p:sldLayoutId id="21474839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90376" y="2852936"/>
            <a:ext cx="8163247" cy="2501900"/>
          </a:xfrm>
        </p:spPr>
        <p:txBody>
          <a:bodyPr/>
          <a:lstStyle/>
          <a:p>
            <a:pPr algn="ctr" eaLnBrk="1" hangingPunct="1"/>
            <a:r>
              <a:rPr kumimoji="0" lang="zh-TW" altLang="en-US" sz="48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畢業生就業調查報告</a:t>
            </a:r>
            <a:br>
              <a:rPr kumimoji="0" lang="en-US" altLang="zh-TW" sz="4800" b="1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kumimoji="0" lang="en-US" altLang="zh-TW" sz="4000" b="1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Graduate Employment Survey 2022</a:t>
            </a:r>
            <a:endParaRPr kumimoji="0" lang="zh-TW" altLang="en-US" sz="4800" b="1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548680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589199" cy="128089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調查簡介</a:t>
            </a:r>
            <a:br>
              <a:rPr lang="en-US" altLang="zh-TW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  <a:t>Introduction</a:t>
            </a:r>
            <a:endParaRPr lang="en-US" altLang="en-US" sz="3200" b="1" dirty="0">
              <a:solidFill>
                <a:schemeClr val="accent1">
                  <a:lumMod val="50000"/>
                </a:schemeClr>
              </a:solidFill>
              <a:latin typeface="+mn-lt"/>
              <a:ea typeface="Arial Unicode MS" pitchFamily="34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906726"/>
              </p:ext>
            </p:extLst>
          </p:nvPr>
        </p:nvGraphicFramePr>
        <p:xfrm>
          <a:off x="827584" y="1772816"/>
          <a:ext cx="83164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92101" y="418182"/>
            <a:ext cx="6589199" cy="1280890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受訪者概況</a:t>
            </a:r>
            <a:br>
              <a:rPr lang="en-US" altLang="zh-TW" sz="3200" b="1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altLang="zh-TW" sz="3200" b="1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0"/>
              </a:rPr>
              <a:t>Profile of the Respondents</a:t>
            </a:r>
            <a:endParaRPr lang="en-US" altLang="en-US" sz="3200" b="1" dirty="0">
              <a:solidFill>
                <a:schemeClr val="accent1">
                  <a:lumMod val="50000"/>
                </a:schemeClr>
              </a:solidFill>
              <a:latin typeface="+mn-lt"/>
              <a:ea typeface="Arial Unicode MS" pitchFamily="34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114876"/>
              </p:ext>
            </p:extLst>
          </p:nvPr>
        </p:nvGraphicFramePr>
        <p:xfrm>
          <a:off x="292101" y="1700808"/>
          <a:ext cx="8559800" cy="4871621"/>
        </p:xfrm>
        <a:graphic>
          <a:graphicData uri="http://schemas.openxmlformats.org/drawingml/2006/table">
            <a:tbl>
              <a:tblPr/>
              <a:tblGrid>
                <a:gridCol w="4999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Programme Level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</a:t>
                      </a: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. of Graduates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</a:t>
                      </a: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. of Respondents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Response Rate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Arial Unicode MS" panose="020B0604020202020204" pitchFamily="34" charset="-120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6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Undergraduate Teacher Education Programmes</a:t>
                      </a:r>
                      <a:b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(Bachelor of Education Programmes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)</a:t>
                      </a:r>
                      <a:b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教育榮譽學士課程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504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460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91.3%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Postgraduate Teacher Education Programmes</a:t>
                      </a:r>
                      <a:b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(Postgraduate Diploma in Education Programmes) </a:t>
                      </a:r>
                      <a:r>
                        <a:rPr kumimoji="0" lang="zh-TW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學位</a:t>
                      </a:r>
                      <a:r>
                        <a:rPr kumimoji="0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教師文憑課程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153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141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92.2%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48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小計</a:t>
                      </a:r>
                      <a:endParaRPr kumimoji="0" lang="en-US" altLang="en-US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657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601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91.5%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754418"/>
                  </a:ext>
                </a:extLst>
              </a:tr>
              <a:tr h="1040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Undergraduate Programmes Complementary to Education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教育相關學科課程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343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291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84.8%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5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Total </a:t>
                      </a:r>
                      <a:b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</a:br>
                      <a:r>
                        <a:rPr kumimoji="0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</a:rPr>
                        <a:t>總計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Arial Unicode MS" panose="020B0604020202020204" pitchFamily="34" charset="-12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1,000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892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Arial Unicode MS" panose="020B0604020202020204" pitchFamily="34" charset="-120"/>
                          <a:cs typeface="Arial Unicode MS" panose="020B0604020202020204" pitchFamily="34" charset="-120"/>
                        </a:rPr>
                        <a:t>89.2%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2" name="Title 2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1368425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kumimoji="0" lang="zh-TW" altLang="en-US" sz="3600" b="1">
                <a:solidFill>
                  <a:schemeClr val="accent1">
                    <a:lumMod val="50000"/>
                  </a:schemeClr>
                </a:solidFill>
              </a:rPr>
              <a:t>教育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榮譽學士課程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3200" b="1">
                <a:solidFill>
                  <a:schemeClr val="accent1">
                    <a:lumMod val="50000"/>
                  </a:schemeClr>
                </a:solidFill>
              </a:rPr>
              <a:t>Bachelor of Education 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391076"/>
              </p:ext>
            </p:extLst>
          </p:nvPr>
        </p:nvGraphicFramePr>
        <p:xfrm>
          <a:off x="527470" y="1556792"/>
          <a:ext cx="8330780" cy="4392003"/>
        </p:xfrm>
        <a:graphic>
          <a:graphicData uri="http://schemas.openxmlformats.org/drawingml/2006/table">
            <a:tbl>
              <a:tblPr/>
              <a:tblGrid>
                <a:gridCol w="4548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37978">
                  <a:extLst>
                    <a:ext uri="{9D8B030D-6E8A-4147-A177-3AD203B41FA5}">
                      <a16:colId xmlns:a16="http://schemas.microsoft.com/office/drawing/2014/main" val="823945805"/>
                    </a:ext>
                  </a:extLst>
                </a:gridCol>
              </a:tblGrid>
              <a:tr h="627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Status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Employed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87.3%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87.6%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Further Studies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9.1%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7.8%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42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小計</a:t>
                      </a:r>
                      <a:endParaRPr kumimoji="0" lang="zh-TW" altLang="en-US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96.5%</a:t>
                      </a:r>
                      <a:endParaRPr kumimoji="0" lang="zh-TW" altLang="en-US" sz="16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95.4%</a:t>
                      </a:r>
                      <a:endParaRPr kumimoji="0" lang="zh-TW" altLang="en-US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577056"/>
                  </a:ext>
                </a:extLst>
              </a:tr>
              <a:tr h="627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Seeking employment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0.6%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0.9%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Others#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0.8%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1.7%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4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Emigrated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/Returned Home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47" marR="91447" marT="45693" marB="4569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2.1%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2.0%</a:t>
                      </a:r>
                    </a:p>
                  </a:txBody>
                  <a:tcPr marL="91455" marR="91455" marT="45706" marB="4570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889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1FC4CA3-332F-4B93-A960-8ECB1A9440D5}"/>
              </a:ext>
            </a:extLst>
          </p:cNvPr>
          <p:cNvSpPr txBox="1"/>
          <p:nvPr/>
        </p:nvSpPr>
        <p:spPr>
          <a:xfrm>
            <a:off x="504752" y="6110585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  <a:endParaRPr lang="en-US" altLang="zh-TW" sz="1200" dirty="0">
              <a:latin typeface="+mn-lt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eaLnBrk="1" hangingPunct="1">
              <a:defRPr/>
            </a:pPr>
            <a:r>
              <a:rPr lang="en-US" altLang="zh-TW" sz="120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663254"/>
              </p:ext>
            </p:extLst>
          </p:nvPr>
        </p:nvGraphicFramePr>
        <p:xfrm>
          <a:off x="547719" y="1596455"/>
          <a:ext cx="8068208" cy="1595591"/>
        </p:xfrm>
        <a:graphic>
          <a:graphicData uri="http://schemas.openxmlformats.org/drawingml/2006/table">
            <a:tbl>
              <a:tblPr/>
              <a:tblGrid>
                <a:gridCol w="430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5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82529">
                  <a:extLst>
                    <a:ext uri="{9D8B030D-6E8A-4147-A177-3AD203B41FA5}">
                      <a16:colId xmlns:a16="http://schemas.microsoft.com/office/drawing/2014/main" val="402248021"/>
                    </a:ext>
                  </a:extLst>
                </a:gridCol>
              </a:tblGrid>
              <a:tr h="536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Field 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(Full-time)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Education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92.2%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94.7%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7.8%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5.3%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406" name="Title 2"/>
          <p:cNvSpPr>
            <a:spLocks noGrp="1"/>
          </p:cNvSpPr>
          <p:nvPr>
            <p:ph type="title"/>
          </p:nvPr>
        </p:nvSpPr>
        <p:spPr>
          <a:xfrm>
            <a:off x="285750" y="285750"/>
            <a:ext cx="8643938" cy="1368425"/>
          </a:xfrm>
        </p:spPr>
        <p:txBody>
          <a:bodyPr/>
          <a:lstStyle/>
          <a:p>
            <a:pPr eaLnBrk="1" hangingPunct="1"/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kumimoji="0" lang="zh-TW" altLang="en-US" sz="3600" b="1">
                <a:solidFill>
                  <a:schemeClr val="accent1">
                    <a:lumMod val="50000"/>
                  </a:schemeClr>
                </a:solidFill>
              </a:rPr>
              <a:t>教育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榮譽學士課程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3200" b="1">
                <a:solidFill>
                  <a:schemeClr val="accent1">
                    <a:lumMod val="50000"/>
                  </a:schemeClr>
                </a:solidFill>
              </a:rPr>
              <a:t>Bachelor of Education 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037366"/>
              </p:ext>
            </p:extLst>
          </p:nvPr>
        </p:nvGraphicFramePr>
        <p:xfrm>
          <a:off x="547719" y="3381606"/>
          <a:ext cx="8068209" cy="25287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25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71336">
                  <a:extLst>
                    <a:ext uri="{9D8B030D-6E8A-4147-A177-3AD203B41FA5}">
                      <a16:colId xmlns:a16="http://schemas.microsoft.com/office/drawing/2014/main" val="2060036925"/>
                    </a:ext>
                  </a:extLst>
                </a:gridCol>
              </a:tblGrid>
              <a:tr h="54737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Mean Monthly Salary</a:t>
                      </a:r>
                      <a:r>
                        <a:rPr kumimoji="0" lang="zh-TW" altLang="en-US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 </a:t>
                      </a:r>
                      <a:r>
                        <a:rPr kumimoji="0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(in HKD)</a:t>
                      </a:r>
                      <a:endParaRPr kumimoji="0" lang="zh-TW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新細明體" charset="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3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Graduates from all </a:t>
                      </a:r>
                      <a:r>
                        <a:rPr kumimoji="0" lang="en-US" altLang="zh-TW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BEd</a:t>
                      </a:r>
                      <a:r>
                        <a:rPr kumimoji="0" lang="en-US" altLang="zh-TW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 </a:t>
                      </a:r>
                      <a:r>
                        <a:rPr kumimoji="0" lang="en-US" altLang="zh-TW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Programmes</a:t>
                      </a:r>
                      <a:endParaRPr kumimoji="0" lang="zh-TW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新細明體" charset="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$31,383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$33,516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Graduates from Primary and Secondary Education Programmes</a:t>
                      </a:r>
                      <a:endParaRPr kumimoji="0" lang="zh-TW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新細明體" charset="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$31,835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$34,029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5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Graduates from Early Childhood Education </a:t>
                      </a:r>
                      <a:r>
                        <a:rPr kumimoji="1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Programme</a:t>
                      </a:r>
                      <a:endParaRPr kumimoji="1" lang="zh-TW" alt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$22,120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$22,776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5">
            <a:extLst>
              <a:ext uri="{FF2B5EF4-FFF2-40B4-BE49-F238E27FC236}">
                <a16:creationId xmlns:a16="http://schemas.microsoft.com/office/drawing/2014/main" id="{DD4DA5FF-7319-4B52-BDF8-6BBA03313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6063679"/>
            <a:ext cx="82270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TW" sz="1200" dirty="0">
                <a:latin typeface="+mn-lt"/>
                <a:ea typeface="Arial Unicode MS" pitchFamily="34" charset="-120"/>
              </a:rPr>
              <a:t>Remarks: </a:t>
            </a:r>
            <a:r>
              <a:rPr lang="en-HK" altLang="zh-TW" sz="1200" dirty="0">
                <a:latin typeface="+mn-lt"/>
                <a:ea typeface="Arial Unicode MS" pitchFamily="34" charset="-120"/>
              </a:rPr>
              <a:t>Only included full-time and self-employed graduates who have provided details of employment fields and salary information.</a:t>
            </a:r>
            <a:endParaRPr lang="en-US" altLang="zh-TW" sz="1200" dirty="0">
              <a:latin typeface="+mn-lt"/>
              <a:ea typeface="Arial Unicode MS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8" name="Title 2"/>
          <p:cNvSpPr>
            <a:spLocks noGrp="1"/>
          </p:cNvSpPr>
          <p:nvPr>
            <p:ph type="title"/>
          </p:nvPr>
        </p:nvSpPr>
        <p:spPr>
          <a:xfrm>
            <a:off x="285750" y="357188"/>
            <a:ext cx="8750746" cy="1368425"/>
          </a:xfrm>
        </p:spPr>
        <p:txBody>
          <a:bodyPr>
            <a:normAutofit/>
          </a:bodyPr>
          <a:lstStyle/>
          <a:p>
            <a:pPr eaLnBrk="1" hangingPunct="1"/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kumimoji="0" lang="zh-TW" altLang="en-US" sz="3600" b="1">
                <a:solidFill>
                  <a:schemeClr val="accent1">
                    <a:lumMod val="50000"/>
                  </a:schemeClr>
                </a:solidFill>
              </a:rPr>
              <a:t>學位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教師文憑課程</a:t>
            </a:r>
            <a:b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b="1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2700" b="1">
                <a:solidFill>
                  <a:schemeClr val="accent1">
                    <a:lumMod val="50000"/>
                  </a:schemeClr>
                </a:solidFill>
              </a:rPr>
              <a:t>Postgraduate Diploma in Education 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476352"/>
              </p:ext>
            </p:extLst>
          </p:nvPr>
        </p:nvGraphicFramePr>
        <p:xfrm>
          <a:off x="491751" y="1708690"/>
          <a:ext cx="8366499" cy="4334610"/>
        </p:xfrm>
        <a:graphic>
          <a:graphicData uri="http://schemas.openxmlformats.org/drawingml/2006/table">
            <a:tbl>
              <a:tblPr/>
              <a:tblGrid>
                <a:gridCol w="4656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65970">
                  <a:extLst>
                    <a:ext uri="{9D8B030D-6E8A-4147-A177-3AD203B41FA5}">
                      <a16:colId xmlns:a16="http://schemas.microsoft.com/office/drawing/2014/main" val="1522205420"/>
                    </a:ext>
                  </a:extLst>
                </a:gridCol>
              </a:tblGrid>
              <a:tr h="619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Employment Status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Employed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96.6%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94.3%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Further Studies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2.1%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23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小計</a:t>
                      </a:r>
                      <a:endParaRPr kumimoji="0" lang="zh-TW" altLang="en-US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97.3%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96.5%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71646"/>
                  </a:ext>
                </a:extLst>
              </a:tr>
              <a:tr h="619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Seeking employment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新細明體" panose="02020500000000000000" pitchFamily="18" charset="-120"/>
                          <a:cs typeface="+mn-cs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新細明體" panose="02020500000000000000" pitchFamily="18" charset="-120"/>
                          <a:cs typeface="+mn-cs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Others#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新細明體" panose="02020500000000000000" pitchFamily="18" charset="-120"/>
                          <a:cs typeface="+mn-cs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/>
                          <a:ea typeface="新細明體" panose="02020500000000000000" pitchFamily="18" charset="-120"/>
                          <a:cs typeface="+mn-cs"/>
                        </a:rPr>
                        <a:t>2.1%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2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Emigrated</a:t>
                      </a: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/Returned Home</a:t>
                      </a:r>
                      <a:endParaRPr kumimoji="0" lang="en-US" altLang="zh-TW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0.7%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0EE2956-6E22-41E7-9D8A-50756661DA1C}"/>
              </a:ext>
            </a:extLst>
          </p:cNvPr>
          <p:cNvSpPr txBox="1"/>
          <p:nvPr/>
        </p:nvSpPr>
        <p:spPr>
          <a:xfrm>
            <a:off x="448655" y="6191506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  <a:endParaRPr lang="en-US" altLang="zh-TW" sz="1200" dirty="0">
              <a:latin typeface="+mn-lt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eaLnBrk="1" hangingPunct="1">
              <a:defRPr/>
            </a:pPr>
            <a:r>
              <a:rPr lang="en-US" altLang="zh-TW" sz="120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2" name="Title 2"/>
          <p:cNvSpPr>
            <a:spLocks noGrp="1"/>
          </p:cNvSpPr>
          <p:nvPr>
            <p:ph type="title"/>
          </p:nvPr>
        </p:nvSpPr>
        <p:spPr>
          <a:xfrm>
            <a:off x="285750" y="336926"/>
            <a:ext cx="8822754" cy="1368425"/>
          </a:xfrm>
        </p:spPr>
        <p:txBody>
          <a:bodyPr>
            <a:normAutofit/>
          </a:bodyPr>
          <a:lstStyle/>
          <a:p>
            <a:pPr eaLnBrk="1" hangingPunct="1"/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kumimoji="0" lang="zh-TW" altLang="en-US" sz="3600" b="1">
                <a:solidFill>
                  <a:schemeClr val="accent1">
                    <a:lumMod val="50000"/>
                  </a:schemeClr>
                </a:solidFill>
              </a:rPr>
              <a:t>學位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教師文憑課程</a:t>
            </a:r>
            <a:br>
              <a:rPr kumimoji="0" lang="en-US" altLang="zh-TW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b="1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2700" b="1">
                <a:solidFill>
                  <a:schemeClr val="accent1">
                    <a:lumMod val="50000"/>
                  </a:schemeClr>
                </a:solidFill>
              </a:rPr>
              <a:t>Postgraduate Diploma in Education Programmes</a:t>
            </a:r>
            <a:endParaRPr kumimoji="0"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0CAEAA02-C24C-4491-858A-4F5375C3B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83360"/>
              </p:ext>
            </p:extLst>
          </p:nvPr>
        </p:nvGraphicFramePr>
        <p:xfrm>
          <a:off x="573612" y="1646616"/>
          <a:ext cx="7958827" cy="1595591"/>
        </p:xfrm>
        <a:graphic>
          <a:graphicData uri="http://schemas.openxmlformats.org/drawingml/2006/table">
            <a:tbl>
              <a:tblPr/>
              <a:tblGrid>
                <a:gridCol w="4244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7007">
                  <a:extLst>
                    <a:ext uri="{9D8B030D-6E8A-4147-A177-3AD203B41FA5}">
                      <a16:colId xmlns:a16="http://schemas.microsoft.com/office/drawing/2014/main" val="2931191879"/>
                    </a:ext>
                  </a:extLst>
                </a:gridCol>
              </a:tblGrid>
              <a:tr h="536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Employment Field </a:t>
                      </a:r>
                      <a:r>
                        <a:rPr kumimoji="0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(Full-time)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Education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97.9%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99.2%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Others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2.1%</a:t>
                      </a: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0.8%</a:t>
                      </a:r>
                    </a:p>
                  </a:txBody>
                  <a:tcPr marL="91431" marR="91431" marT="45749" marB="4574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018D166C-6845-47C6-9D8B-A632F8D185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92501"/>
              </p:ext>
            </p:extLst>
          </p:nvPr>
        </p:nvGraphicFramePr>
        <p:xfrm>
          <a:off x="573613" y="3429000"/>
          <a:ext cx="7958827" cy="24420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66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300729271"/>
                    </a:ext>
                  </a:extLst>
                </a:gridCol>
              </a:tblGrid>
              <a:tr h="4588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Mean Monthly Salary</a:t>
                      </a:r>
                      <a:r>
                        <a:rPr kumimoji="0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 </a:t>
                      </a:r>
                      <a:r>
                        <a:rPr kumimoji="0" lang="en-US" altLang="zh-TW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新細明體" charset="0"/>
                          <a:cs typeface="+mn-cs"/>
                        </a:rPr>
                        <a:t>(in HKD)</a:t>
                      </a:r>
                      <a:endParaRPr kumimoji="0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新細明體" charset="0"/>
                        <a:cs typeface="+mn-cs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45" marR="91445" marT="45734" marB="45734" anchor="ctr" horzOverflow="overflow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Graduates from all Ed </a:t>
                      </a:r>
                      <a:r>
                        <a:rPr kumimoji="1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Programmes</a:t>
                      </a:r>
                      <a:endParaRPr kumimoji="1" lang="zh-TW" alt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$32,633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$35,259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0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Graduates from Primary and Secondary Education </a:t>
                      </a:r>
                      <a:r>
                        <a:rPr kumimoji="1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Programmes</a:t>
                      </a:r>
                      <a:endParaRPr kumimoji="1" lang="zh-TW" alt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$33,493</a:t>
                      </a: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$35,972</a:t>
                      </a:r>
                    </a:p>
                  </a:txBody>
                  <a:tcPr marL="91445" marR="91445" marT="45734" marB="45734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5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Graduates from Early Childhood Education </a:t>
                      </a:r>
                      <a:r>
                        <a:rPr kumimoji="1" lang="en-US" altLang="zh-TW" sz="16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新細明體" panose="02020500000000000000" pitchFamily="18" charset="-120"/>
                          <a:cs typeface="+mn-cs"/>
                        </a:rPr>
                        <a:t>Programme</a:t>
                      </a:r>
                      <a:endParaRPr kumimoji="1" lang="zh-TW" altLang="en-US" sz="16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marL="91445" marR="91445" marT="45734" marB="45734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$22,553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+mn-cs"/>
                        </a:rPr>
                        <a:t>$25,523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5">
            <a:extLst>
              <a:ext uri="{FF2B5EF4-FFF2-40B4-BE49-F238E27FC236}">
                <a16:creationId xmlns:a16="http://schemas.microsoft.com/office/drawing/2014/main" id="{AC3AC774-9A65-4F48-9420-C8B8764D6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292" y="6063679"/>
            <a:ext cx="81781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TW" sz="1200" dirty="0">
                <a:latin typeface="+mn-lt"/>
                <a:ea typeface="Arial Unicode MS" pitchFamily="34" charset="-120"/>
              </a:rPr>
              <a:t>Remarks: </a:t>
            </a:r>
            <a:r>
              <a:rPr lang="en-HK" altLang="zh-TW" sz="1200" dirty="0">
                <a:latin typeface="+mn-lt"/>
                <a:ea typeface="Arial Unicode MS" pitchFamily="34" charset="-120"/>
              </a:rPr>
              <a:t>Only included full-time and self-employed graduates who have provided details of employment fields and salary information.</a:t>
            </a:r>
            <a:endParaRPr lang="en-US" altLang="zh-TW" sz="1200" dirty="0">
              <a:latin typeface="+mn-lt"/>
              <a:ea typeface="Arial Unicode MS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3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9194205" cy="1138238"/>
          </a:xfrm>
        </p:spPr>
        <p:txBody>
          <a:bodyPr>
            <a:normAutofit/>
          </a:bodyPr>
          <a:lstStyle/>
          <a:p>
            <a:pPr>
              <a:lnSpc>
                <a:spcPts val="2800"/>
              </a:lnSpc>
              <a:spcBef>
                <a:spcPts val="0"/>
              </a:spcBef>
            </a:pPr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kumimoji="0" lang="zh-TW" altLang="en-US" sz="3600" b="1">
                <a:solidFill>
                  <a:schemeClr val="accent1">
                    <a:lumMod val="50000"/>
                  </a:schemeClr>
                </a:solidFill>
              </a:rPr>
              <a:t>教育</a:t>
            </a:r>
            <a:r>
              <a:rPr kumimoji="0" lang="zh-TW" altLang="en-US" sz="3600" b="1" dirty="0">
                <a:solidFill>
                  <a:schemeClr val="accent1">
                    <a:lumMod val="50000"/>
                  </a:schemeClr>
                </a:solidFill>
              </a:rPr>
              <a:t>相關學科課程</a:t>
            </a:r>
            <a:br>
              <a:rPr kumimoji="0" lang="en-US" altLang="zh-TW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kumimoji="0" lang="en-US" altLang="zh-TW" sz="3600" b="1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kumimoji="0" lang="en-US" altLang="zh-TW" sz="2200" b="1">
                <a:solidFill>
                  <a:schemeClr val="accent1">
                    <a:lumMod val="50000"/>
                  </a:schemeClr>
                </a:solidFill>
              </a:rPr>
              <a:t>Undergraduate Programmes Complementary to Education</a:t>
            </a:r>
            <a:endParaRPr kumimoji="0" lang="zh-TW" altLang="en-US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22D7ABA-9387-413B-AAE0-0CD548477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081069"/>
              </p:ext>
            </p:extLst>
          </p:nvPr>
        </p:nvGraphicFramePr>
        <p:xfrm>
          <a:off x="467546" y="1268760"/>
          <a:ext cx="8424934" cy="4717881"/>
        </p:xfrm>
        <a:graphic>
          <a:graphicData uri="http://schemas.openxmlformats.org/drawingml/2006/table">
            <a:tbl>
              <a:tblPr/>
              <a:tblGrid>
                <a:gridCol w="4176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91712629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09075988"/>
                    </a:ext>
                  </a:extLst>
                </a:gridCol>
              </a:tblGrid>
              <a:tr h="30507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. of Graduates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350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343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335462"/>
                  </a:ext>
                </a:extLst>
              </a:tr>
              <a:tr h="30507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cap="none" normalizeH="0" baseline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No</a:t>
                      </a: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. of Respondents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313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291</a:t>
                      </a:r>
                      <a:endParaRPr kumimoji="0" lang="zh-TW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185560"/>
                  </a:ext>
                </a:extLst>
              </a:tr>
              <a:tr h="5419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Employment Status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2021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2022</a:t>
                      </a:r>
                      <a:endParaRPr kumimoji="0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838003"/>
                  </a:ext>
                </a:extLst>
              </a:tr>
              <a:tr h="6008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Employed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76.4%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75.6%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Further Studies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16.0%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14.8%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Seeking employment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2.9%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4.8%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Others#</a:t>
                      </a:r>
                      <a:endParaRPr kumimoji="0" lang="zh-TW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新細明體" panose="02020500000000000000" pitchFamily="18" charset="-120"/>
                      </a:endParaRP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3.2%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2.1%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kumimoj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Emigrated/Returned Home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1.6%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2.7%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D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Mean Monthly Salary (</a:t>
                      </a: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</a:rPr>
                        <a:t>HKD)</a:t>
                      </a:r>
                    </a:p>
                  </a:txBody>
                  <a:tcPr marL="91463" marR="91463"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itchFamily="18" charset="-120"/>
                          <a:cs typeface="+mn-cs"/>
                        </a:rPr>
                        <a:t>$17,647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GB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新細明體" pitchFamily="18" charset="-120"/>
                          <a:cs typeface="+mn-cs"/>
                        </a:rPr>
                        <a:t>$19,029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6605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2D94292-7A62-4814-9FB6-3B28EC366772}"/>
              </a:ext>
            </a:extLst>
          </p:cNvPr>
          <p:cNvSpPr txBox="1"/>
          <p:nvPr/>
        </p:nvSpPr>
        <p:spPr>
          <a:xfrm>
            <a:off x="467545" y="6093296"/>
            <a:ext cx="84249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# Not seeking employment due to personal reason</a:t>
            </a:r>
          </a:p>
          <a:p>
            <a:pPr eaLnBrk="1" hangingPunct="1">
              <a:defRPr/>
            </a:pP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Remarks:</a:t>
            </a:r>
            <a:r>
              <a:rPr lang="en-US" altLang="zh-TW" sz="1200" dirty="0"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1200" dirty="0">
                <a:latin typeface="+mn-lt"/>
                <a:ea typeface="Arial Unicode MS" panose="020B0604020202020204" pitchFamily="34" charset="-120"/>
                <a:cs typeface="Arial Unicode MS" panose="020B0604020202020204" pitchFamily="34" charset="-120"/>
              </a:rPr>
              <a:t>There may be a slight discrepancy between the sum of individual items and the total due to rounding.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90376" y="3284984"/>
            <a:ext cx="8163247" cy="2645916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zh-TW" alt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畢業生就業調查報告</a:t>
            </a:r>
            <a:br>
              <a:rPr kumimoji="0" lang="en-US" altLang="zh-TW" sz="4000" b="1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kumimoji="0" lang="en-US" altLang="zh-TW" sz="3100" b="1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Graduate Employment Survey 2022</a:t>
            </a: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US" altLang="zh-TW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br>
              <a:rPr kumimoji="0" lang="en-US" altLang="zh-TW" sz="2800" b="1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en-HK" altLang="zh-TW" sz="2400" b="1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Thank You</a:t>
            </a:r>
            <a:r>
              <a:rPr lang="en-HK" altLang="zh-TW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.</a:t>
            </a:r>
            <a:endParaRPr kumimoji="0" lang="zh-TW" altLang="en-US" sz="2400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099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548680"/>
            <a:ext cx="5410200" cy="207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7939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31924</TotalTime>
  <Words>603</Words>
  <Application>Microsoft Office PowerPoint</Application>
  <PresentationFormat>On-screen Show (4:3)</PresentationFormat>
  <Paragraphs>169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微軟正黑體</vt:lpstr>
      <vt:lpstr>新細明體</vt:lpstr>
      <vt:lpstr>Arial</vt:lpstr>
      <vt:lpstr>Calibri</vt:lpstr>
      <vt:lpstr>Century Gothic</vt:lpstr>
      <vt:lpstr>Wingdings 3</vt:lpstr>
      <vt:lpstr>Wisp</vt:lpstr>
      <vt:lpstr>畢業生就業調查報告 Graduate Employment Survey 2022</vt:lpstr>
      <vt:lpstr>調查簡介 Introduction</vt:lpstr>
      <vt:lpstr>受訪者概況 Profile of the Respondents</vt:lpstr>
      <vt:lpstr>1. 教育榮譽學士課程  Bachelor of Education Programmes</vt:lpstr>
      <vt:lpstr>1. 教育榮譽學士課程  Bachelor of Education Programmes</vt:lpstr>
      <vt:lpstr>2. 學位教師文憑課程  Postgraduate Diploma in Education Programmes</vt:lpstr>
      <vt:lpstr>2. 學位教師文憑課程  Postgraduate Diploma in Education Programmes</vt:lpstr>
      <vt:lpstr>3. 教育相關學科課程  Undergraduate Programmes Complementary to Education</vt:lpstr>
      <vt:lpstr>畢業生就業調查報告 Graduate Employment Survey 2022    Thank You.</vt:lpstr>
    </vt:vector>
  </TitlesOfParts>
  <Company>HKIEd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GES-PressRelease</dc:title>
  <dc:creator>SAO</dc:creator>
  <cp:lastModifiedBy>TO, Kit Sum Irene [CO]</cp:lastModifiedBy>
  <cp:revision>1007</cp:revision>
  <cp:lastPrinted>2023-06-27T02:46:24Z</cp:lastPrinted>
  <dcterms:created xsi:type="dcterms:W3CDTF">2009-05-06T07:02:22Z</dcterms:created>
  <dcterms:modified xsi:type="dcterms:W3CDTF">2023-06-27T04:42:46Z</dcterms:modified>
</cp:coreProperties>
</file>